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Chakra Petch Medium"/>
      <p:regular r:id="rId21"/>
      <p:bold r:id="rId22"/>
      <p:italic r:id="rId23"/>
      <p:boldItalic r:id="rId24"/>
    </p:embeddedFont>
    <p:embeddedFont>
      <p:font typeface="Teko"/>
      <p:regular r:id="rId25"/>
      <p:bold r:id="rId26"/>
    </p:embeddedFont>
    <p:embeddedFont>
      <p:font typeface="Proxima Nova"/>
      <p:regular r:id="rId27"/>
      <p:bold r:id="rId28"/>
      <p:italic r:id="rId29"/>
      <p:boldItalic r:id="rId30"/>
    </p:embeddedFont>
    <p:embeddedFont>
      <p:font typeface="Proxima Nova Semibold"/>
      <p:regular r:id="rId31"/>
      <p:bold r:id="rId32"/>
      <p:boldItalic r:id="rId33"/>
    </p:embeddedFont>
    <p:embeddedFont>
      <p:font typeface="Chakra Petch SemiBold"/>
      <p:regular r:id="rId34"/>
      <p:bold r:id="rId35"/>
      <p:italic r:id="rId36"/>
      <p:boldItalic r:id="rId37"/>
    </p:embeddedFont>
    <p:embeddedFont>
      <p:font typeface="Chakra Petch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hakraPetch-italic.fntdata"/><Relationship Id="rId20" Type="http://schemas.openxmlformats.org/officeDocument/2006/relationships/slide" Target="slides/slide15.xml"/><Relationship Id="rId41" Type="http://schemas.openxmlformats.org/officeDocument/2006/relationships/font" Target="fonts/ChakraPetch-boldItalic.fntdata"/><Relationship Id="rId22" Type="http://schemas.openxmlformats.org/officeDocument/2006/relationships/font" Target="fonts/ChakraPetchMedium-bold.fntdata"/><Relationship Id="rId21" Type="http://schemas.openxmlformats.org/officeDocument/2006/relationships/font" Target="fonts/ChakraPetchMedium-regular.fntdata"/><Relationship Id="rId24" Type="http://schemas.openxmlformats.org/officeDocument/2006/relationships/font" Target="fonts/ChakraPetchMedium-boldItalic.fntdata"/><Relationship Id="rId23" Type="http://schemas.openxmlformats.org/officeDocument/2006/relationships/font" Target="fonts/ChakraPetch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Teko-bold.fntdata"/><Relationship Id="rId25" Type="http://schemas.openxmlformats.org/officeDocument/2006/relationships/font" Target="fonts/Teko-regular.fntdata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Semibold-regular.fntdata"/><Relationship Id="rId3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33" Type="http://schemas.openxmlformats.org/officeDocument/2006/relationships/font" Target="fonts/ProximaNovaSemibold-bold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Semibold-bold.fntdata"/><Relationship Id="rId13" Type="http://schemas.openxmlformats.org/officeDocument/2006/relationships/slide" Target="slides/slide8.xml"/><Relationship Id="rId35" Type="http://schemas.openxmlformats.org/officeDocument/2006/relationships/font" Target="fonts/ChakraPetchSemiBold-bold.fntdata"/><Relationship Id="rId12" Type="http://schemas.openxmlformats.org/officeDocument/2006/relationships/slide" Target="slides/slide7.xml"/><Relationship Id="rId34" Type="http://schemas.openxmlformats.org/officeDocument/2006/relationships/font" Target="fonts/ChakraPetch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ChakraPetchSemiBold-boldItalic.fntdata"/><Relationship Id="rId14" Type="http://schemas.openxmlformats.org/officeDocument/2006/relationships/slide" Target="slides/slide9.xml"/><Relationship Id="rId36" Type="http://schemas.openxmlformats.org/officeDocument/2006/relationships/font" Target="fonts/ChakraPetchSemiBold-italic.fntdata"/><Relationship Id="rId17" Type="http://schemas.openxmlformats.org/officeDocument/2006/relationships/slide" Target="slides/slide12.xml"/><Relationship Id="rId39" Type="http://schemas.openxmlformats.org/officeDocument/2006/relationships/font" Target="fonts/ChakraPetch-bold.fntdata"/><Relationship Id="rId16" Type="http://schemas.openxmlformats.org/officeDocument/2006/relationships/slide" Target="slides/slide11.xml"/><Relationship Id="rId38" Type="http://schemas.openxmlformats.org/officeDocument/2006/relationships/font" Target="fonts/ChakraPetch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9b08adaa8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39b08adaa8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9b0f671b0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9b0f671b0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9b08adaa8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9b08adaa8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9b08adaa81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9b08adaa81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9b08adaa81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9b08adaa81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b0f671b0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b0f671b0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9b0f671b01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9b0f671b01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9b0f671b0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9b0f671b0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9b08adaa8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9b08adaa8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9b08adaa8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9b08adaa8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9b08adaa8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9b08adaa8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9b08adaa8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9b08adaa8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9b0f671b0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9b0f671b0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9b0f671b0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9b0f671b0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9b0f671b0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9b0f671b0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APTION_ONLY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kra Petch SemiBold"/>
              <a:buNone/>
              <a:defRPr sz="28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kra Petch"/>
              <a:buNone/>
              <a:defRPr sz="28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kra Petch"/>
              <a:buNone/>
              <a:defRPr sz="28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kra Petch"/>
              <a:buNone/>
              <a:defRPr sz="28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kra Petch"/>
              <a:buNone/>
              <a:defRPr sz="28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kra Petch"/>
              <a:buNone/>
              <a:defRPr sz="28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kra Petch"/>
              <a:buNone/>
              <a:defRPr sz="28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kra Petch"/>
              <a:buNone/>
              <a:defRPr sz="28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kra Petch"/>
              <a:buNone/>
              <a:defRPr sz="28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hakra Petch Medium"/>
              <a:buChar char="●"/>
              <a:defRPr sz="1800">
                <a:solidFill>
                  <a:schemeClr val="dk2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hakra Petch Medium"/>
              <a:buChar char="○"/>
              <a:defRPr>
                <a:solidFill>
                  <a:schemeClr val="dk2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hakra Petch Medium"/>
              <a:buChar char="■"/>
              <a:defRPr>
                <a:solidFill>
                  <a:schemeClr val="dk2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hakra Petch Medium"/>
              <a:buChar char="●"/>
              <a:defRPr>
                <a:solidFill>
                  <a:schemeClr val="dk2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hakra Petch Medium"/>
              <a:buChar char="○"/>
              <a:defRPr>
                <a:solidFill>
                  <a:schemeClr val="dk2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hakra Petch Medium"/>
              <a:buChar char="■"/>
              <a:defRPr>
                <a:solidFill>
                  <a:schemeClr val="dk2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hakra Petch Medium"/>
              <a:buChar char="●"/>
              <a:defRPr>
                <a:solidFill>
                  <a:schemeClr val="dk2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hakra Petch Medium"/>
              <a:buChar char="○"/>
              <a:defRPr>
                <a:solidFill>
                  <a:schemeClr val="dk2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hakra Petch Medium"/>
              <a:buChar char="■"/>
              <a:defRPr>
                <a:solidFill>
                  <a:schemeClr val="dk2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Relationship Id="rId4" Type="http://schemas.openxmlformats.org/officeDocument/2006/relationships/image" Target="../media/image10.gif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18.jp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sentation title" id="56" name="Google Shape;56;p15"/>
          <p:cNvSpPr txBox="1"/>
          <p:nvPr/>
        </p:nvSpPr>
        <p:spPr>
          <a:xfrm>
            <a:off x="293525" y="1509125"/>
            <a:ext cx="4014900" cy="16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191919"/>
                </a:solidFill>
                <a:latin typeface="Teko"/>
                <a:ea typeface="Teko"/>
                <a:cs typeface="Teko"/>
                <a:sym typeface="Teko"/>
              </a:rPr>
              <a:t>Blade &amp; Bastion</a:t>
            </a:r>
            <a:endParaRPr sz="4500">
              <a:solidFill>
                <a:srgbClr val="191919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descr="Presentation tagline" id="57" name="Google Shape;57;p15"/>
          <p:cNvSpPr txBox="1"/>
          <p:nvPr/>
        </p:nvSpPr>
        <p:spPr>
          <a:xfrm>
            <a:off x="293525" y="3014875"/>
            <a:ext cx="30069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91919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Team Name: [Array] of Blades</a:t>
            </a:r>
            <a:endParaRPr sz="1600">
              <a:solidFill>
                <a:srgbClr val="191919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91919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Trevor C. &amp; Allen Merrill</a:t>
            </a:r>
            <a:endParaRPr sz="1600">
              <a:solidFill>
                <a:srgbClr val="191919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</p:txBody>
      </p:sp>
      <p:pic>
        <p:nvPicPr>
          <p:cNvPr id="58" name="Google Shape;58;p15" title="Screenshot 2025-10-19 at 3.07.41 PM.pn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4946" r="4946" t="0"/>
          <a:stretch/>
        </p:blipFill>
        <p:spPr>
          <a:xfrm>
            <a:off x="3588644" y="-2"/>
            <a:ext cx="7799100" cy="51435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  <p:pic>
        <p:nvPicPr>
          <p:cNvPr descr="University of Indianapolis logo" id="59" name="Google Shape;5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525" y="4744249"/>
            <a:ext cx="2869000" cy="13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und logo" id="60" name="Google Shape;60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44335" y="4788430"/>
            <a:ext cx="860314" cy="333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Slide title" id="151" name="Google Shape;151;p24"/>
          <p:cNvSpPr txBox="1"/>
          <p:nvPr/>
        </p:nvSpPr>
        <p:spPr>
          <a:xfrm>
            <a:off x="745350" y="520350"/>
            <a:ext cx="289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C00000"/>
                </a:solidFill>
                <a:latin typeface="Teko"/>
                <a:ea typeface="Teko"/>
                <a:cs typeface="Teko"/>
                <a:sym typeface="Teko"/>
              </a:rPr>
              <a:t>DEVELOPMENT</a:t>
            </a:r>
            <a:endParaRPr sz="4200">
              <a:solidFill>
                <a:srgbClr val="C00000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152" name="Google Shape;152;p24"/>
          <p:cNvCxnSpPr/>
          <p:nvPr/>
        </p:nvCxnSpPr>
        <p:spPr>
          <a:xfrm>
            <a:off x="-16700" y="1259250"/>
            <a:ext cx="3274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24"/>
          <p:cNvSpPr txBox="1"/>
          <p:nvPr/>
        </p:nvSpPr>
        <p:spPr>
          <a:xfrm>
            <a:off x="720006" y="1606675"/>
            <a:ext cx="288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rPr>
              <a:t>Towers</a:t>
            </a:r>
            <a:endParaRPr sz="2200">
              <a:solidFill>
                <a:schemeClr val="dk1"/>
              </a:solidFill>
              <a:latin typeface="Chakra Petch SemiBold"/>
              <a:ea typeface="Chakra Petch SemiBold"/>
              <a:cs typeface="Chakra Petch SemiBold"/>
              <a:sym typeface="Chakra Petch SemiBold"/>
            </a:endParaRPr>
          </a:p>
        </p:txBody>
      </p:sp>
      <p:sp>
        <p:nvSpPr>
          <p:cNvPr descr="Section text with bulleted list" id="154" name="Google Shape;154;p24"/>
          <p:cNvSpPr txBox="1"/>
          <p:nvPr/>
        </p:nvSpPr>
        <p:spPr>
          <a:xfrm>
            <a:off x="720000" y="2110800"/>
            <a:ext cx="3735900" cy="22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Created towers to 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support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players in defense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b="1"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Mage Tower: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Attacks enemies with Aoe magic, short range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b="1"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Archer Tower: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Shoots arrows from, single target, high range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b="1"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Healer Tower: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Heals the players hp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University of Indianapolis logo" id="155" name="Google Shape;1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525" y="4744249"/>
            <a:ext cx="2869000" cy="13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und logo" id="156" name="Google Shape;15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5681" y="4636026"/>
            <a:ext cx="886568" cy="33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 title="Screenshot 2025-10-19 at 3.47.47 PM.png"/>
          <p:cNvPicPr preferRelativeResize="0"/>
          <p:nvPr>
            <p:ph idx="2" type="pic"/>
          </p:nvPr>
        </p:nvPicPr>
        <p:blipFill rotWithShape="1">
          <a:blip r:embed="rId6">
            <a:alphaModFix/>
          </a:blip>
          <a:srcRect b="1100" l="20537" r="22776" t="-1100"/>
          <a:stretch/>
        </p:blipFill>
        <p:spPr>
          <a:xfrm>
            <a:off x="4843622" y="385975"/>
            <a:ext cx="3894900" cy="3901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Slide title" id="162" name="Google Shape;162;p25"/>
          <p:cNvSpPr txBox="1"/>
          <p:nvPr/>
        </p:nvSpPr>
        <p:spPr>
          <a:xfrm>
            <a:off x="745350" y="520350"/>
            <a:ext cx="289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C00000"/>
                </a:solidFill>
                <a:latin typeface="Teko"/>
                <a:ea typeface="Teko"/>
                <a:cs typeface="Teko"/>
                <a:sym typeface="Teko"/>
              </a:rPr>
              <a:t>DEVELOPMENT</a:t>
            </a:r>
            <a:endParaRPr sz="4200">
              <a:solidFill>
                <a:srgbClr val="C00000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163" name="Google Shape;163;p25"/>
          <p:cNvCxnSpPr/>
          <p:nvPr/>
        </p:nvCxnSpPr>
        <p:spPr>
          <a:xfrm>
            <a:off x="-16700" y="1259250"/>
            <a:ext cx="3274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5"/>
          <p:cNvSpPr txBox="1"/>
          <p:nvPr/>
        </p:nvSpPr>
        <p:spPr>
          <a:xfrm>
            <a:off x="752256" y="1368550"/>
            <a:ext cx="288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rPr>
              <a:t>Loot &amp; Economy</a:t>
            </a:r>
            <a:endParaRPr sz="2200">
              <a:solidFill>
                <a:schemeClr val="dk1"/>
              </a:solidFill>
              <a:latin typeface="Chakra Petch SemiBold"/>
              <a:ea typeface="Chakra Petch SemiBold"/>
              <a:cs typeface="Chakra Petch SemiBold"/>
              <a:sym typeface="Chakra Petch SemiBold"/>
            </a:endParaRPr>
          </a:p>
        </p:txBody>
      </p:sp>
      <p:sp>
        <p:nvSpPr>
          <p:cNvPr descr="Section text with bulleted list" id="165" name="Google Shape;165;p25"/>
          <p:cNvSpPr txBox="1"/>
          <p:nvPr/>
        </p:nvSpPr>
        <p:spPr>
          <a:xfrm>
            <a:off x="293525" y="1766250"/>
            <a:ext cx="4860000" cy="28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We aimed to also have the game be a bit of a rogue-like. To facilitate this we added loot drops for the player and towers. </a:t>
            </a: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We also added an economy as the player gains coins with every enemy death.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●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Towers cost gold coins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●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Player can get powerups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○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Goal Hoard - increases gold gained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○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Sharpened Sword - increases melee damage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●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Towers can get upgrades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○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Overclock Chip - increases tower fire rate by 30% each tower gets one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○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Powercore Module - Increases tower damage by 18% each tower can have three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66" name="Google Shape;166;p25" title="Screenshot 2025-10-19 123233.pn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-2235" l="1522" r="1531" t="-2225"/>
          <a:stretch/>
        </p:blipFill>
        <p:spPr>
          <a:xfrm>
            <a:off x="4843622" y="335850"/>
            <a:ext cx="3894900" cy="39018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University of Indianapolis logo" id="167" name="Google Shape;16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525" y="4744249"/>
            <a:ext cx="2869000" cy="13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und logo" id="168" name="Google Shape;16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5681" y="4636026"/>
            <a:ext cx="886568" cy="33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Slide title" id="173" name="Google Shape;173;p26"/>
          <p:cNvSpPr txBox="1"/>
          <p:nvPr/>
        </p:nvSpPr>
        <p:spPr>
          <a:xfrm>
            <a:off x="745350" y="520350"/>
            <a:ext cx="289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C00000"/>
                </a:solidFill>
                <a:latin typeface="Teko"/>
                <a:ea typeface="Teko"/>
                <a:cs typeface="Teko"/>
                <a:sym typeface="Teko"/>
              </a:rPr>
              <a:t>DEVELOPMENT</a:t>
            </a:r>
            <a:endParaRPr sz="4200">
              <a:solidFill>
                <a:srgbClr val="C00000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174" name="Google Shape;174;p26"/>
          <p:cNvCxnSpPr/>
          <p:nvPr/>
        </p:nvCxnSpPr>
        <p:spPr>
          <a:xfrm>
            <a:off x="-16700" y="1259250"/>
            <a:ext cx="3274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6"/>
          <p:cNvSpPr txBox="1"/>
          <p:nvPr/>
        </p:nvSpPr>
        <p:spPr>
          <a:xfrm>
            <a:off x="752256" y="1432963"/>
            <a:ext cx="288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rPr>
              <a:t>UI Development</a:t>
            </a:r>
            <a:endParaRPr sz="2200">
              <a:solidFill>
                <a:schemeClr val="dk1"/>
              </a:solidFill>
              <a:latin typeface="Chakra Petch SemiBold"/>
              <a:ea typeface="Chakra Petch SemiBold"/>
              <a:cs typeface="Chakra Petch SemiBold"/>
              <a:sym typeface="Chakra Petch SemiBold"/>
            </a:endParaRPr>
          </a:p>
        </p:txBody>
      </p:sp>
      <p:sp>
        <p:nvSpPr>
          <p:cNvPr descr="Section text with bulleted list" id="176" name="Google Shape;176;p26"/>
          <p:cNvSpPr txBox="1"/>
          <p:nvPr/>
        </p:nvSpPr>
        <p:spPr>
          <a:xfrm>
            <a:off x="293525" y="1842750"/>
            <a:ext cx="4550100" cy="27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Obviously to have the player interact and place and use things we needed a User Interface. In the UI we had </a:t>
            </a: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several</a:t>
            </a: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buttons: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●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Tower Buttons - buttons to place a tower labeled with their cost 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●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Toggle Camera - changes between First Person and Top-Down Camera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●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Start Round &amp; Pause 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●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Economy, Wave, Health trackers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●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Inventory - a Storage system for when the player picks up more than one powerup at a time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●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Applied Upgrades Modal - Tracks player and tower upgrades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descr="University of Indianapolis logo" id="177" name="Google Shape;1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525" y="4744249"/>
            <a:ext cx="2869000" cy="13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und logo" id="178" name="Google Shape;17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5681" y="4636026"/>
            <a:ext cx="886568" cy="33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 title="Screenshot 2025-10-19 at 3.50.55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9175" y="2316400"/>
            <a:ext cx="4334826" cy="10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Slide title" id="184" name="Google Shape;184;p27"/>
          <p:cNvSpPr txBox="1"/>
          <p:nvPr/>
        </p:nvSpPr>
        <p:spPr>
          <a:xfrm>
            <a:off x="745350" y="520350"/>
            <a:ext cx="289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C00000"/>
                </a:solidFill>
                <a:latin typeface="Teko"/>
                <a:ea typeface="Teko"/>
                <a:cs typeface="Teko"/>
                <a:sym typeface="Teko"/>
              </a:rPr>
              <a:t>DEVELOPMENT</a:t>
            </a:r>
            <a:endParaRPr sz="4200">
              <a:solidFill>
                <a:srgbClr val="C00000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185" name="Google Shape;185;p27"/>
          <p:cNvCxnSpPr/>
          <p:nvPr/>
        </p:nvCxnSpPr>
        <p:spPr>
          <a:xfrm>
            <a:off x="-16700" y="1259250"/>
            <a:ext cx="3274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7"/>
          <p:cNvSpPr txBox="1"/>
          <p:nvPr/>
        </p:nvSpPr>
        <p:spPr>
          <a:xfrm>
            <a:off x="720000" y="1606675"/>
            <a:ext cx="3735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rPr>
              <a:t>Balancing</a:t>
            </a:r>
            <a:endParaRPr sz="2200">
              <a:solidFill>
                <a:schemeClr val="dk1"/>
              </a:solidFill>
              <a:latin typeface="Chakra Petch SemiBold"/>
              <a:ea typeface="Chakra Petch SemiBold"/>
              <a:cs typeface="Chakra Petch SemiBold"/>
              <a:sym typeface="Chakra Petch SemiBold"/>
            </a:endParaRPr>
          </a:p>
        </p:txBody>
      </p:sp>
      <p:sp>
        <p:nvSpPr>
          <p:cNvPr descr="Section text with bulleted list" id="187" name="Google Shape;187;p27"/>
          <p:cNvSpPr txBox="1"/>
          <p:nvPr/>
        </p:nvSpPr>
        <p:spPr>
          <a:xfrm>
            <a:off x="720000" y="2179375"/>
            <a:ext cx="3735900" cy="19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Lastly once the core game was set the game needed a little balancing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●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Players damage was too much 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●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Players range was too high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●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Mages damage was too high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●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Enemies</a:t>
            </a: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did too much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●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Healer tower didn’t heal enough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descr="a brass scale with a wooden base and an eagle on top (Provided by Tenor)" id="188" name="Google Shape;188;p27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229" l="0" r="0" t="1229"/>
          <a:stretch/>
        </p:blipFill>
        <p:spPr>
          <a:xfrm>
            <a:off x="4843622" y="385975"/>
            <a:ext cx="3894900" cy="39018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University of Indianapolis logo" id="189" name="Google Shape;18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525" y="4744249"/>
            <a:ext cx="2869000" cy="13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und logo" id="190" name="Google Shape;19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5681" y="4636026"/>
            <a:ext cx="886568" cy="33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did what?</a:t>
            </a:r>
            <a:endParaRPr/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Allen-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Created towers: Design, attacks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Created Player: Movement, Health, Part of the sword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Nature Aspects: Sun &amp; Lighting, Clouds, Trees, Rocks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Made Enemies: Attack, Gave health bar, allowed death, take damage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Added game over on death</a:t>
            </a:r>
            <a:endParaRPr/>
          </a:p>
        </p:txBody>
      </p:sp>
      <p:sp>
        <p:nvSpPr>
          <p:cNvPr id="197" name="Google Shape;197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Trevor-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Created Path logic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Created loot: Drop %, Items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Dealt with inventory from drops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Handled Wave logic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Improved Scene: Castle, Cave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Added Tower Ghost when placing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Added Some Of the UIs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Added Constants export file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Added “toast” notifications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sentation title" id="202" name="Google Shape;202;p29"/>
          <p:cNvSpPr txBox="1"/>
          <p:nvPr/>
        </p:nvSpPr>
        <p:spPr>
          <a:xfrm>
            <a:off x="199225" y="549025"/>
            <a:ext cx="4014900" cy="16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91919"/>
                </a:solidFill>
                <a:latin typeface="Teko"/>
                <a:ea typeface="Teko"/>
                <a:cs typeface="Teko"/>
                <a:sym typeface="Teko"/>
              </a:rPr>
              <a:t>Q&amp;A</a:t>
            </a:r>
            <a:endParaRPr sz="9600">
              <a:solidFill>
                <a:srgbClr val="191919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descr="Presentation tagline" id="203" name="Google Shape;203;p29"/>
          <p:cNvSpPr txBox="1"/>
          <p:nvPr/>
        </p:nvSpPr>
        <p:spPr>
          <a:xfrm>
            <a:off x="293525" y="3014875"/>
            <a:ext cx="30069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91919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</p:txBody>
      </p:sp>
      <p:pic>
        <p:nvPicPr>
          <p:cNvPr id="204" name="Google Shape;204;p29" title="Screenshot 2025-10-19 at 3.07.41 PM.pn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4946" r="4946" t="0"/>
          <a:stretch/>
        </p:blipFill>
        <p:spPr>
          <a:xfrm>
            <a:off x="3588644" y="-2"/>
            <a:ext cx="7799100" cy="51435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  <p:pic>
        <p:nvPicPr>
          <p:cNvPr descr="University of Indianapolis logo" id="205" name="Google Shape;20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525" y="4744249"/>
            <a:ext cx="2869000" cy="13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und logo" id="206" name="Google Shape;206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44335" y="4788430"/>
            <a:ext cx="860314" cy="333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Slide title" id="65" name="Google Shape;65;p16"/>
          <p:cNvSpPr txBox="1"/>
          <p:nvPr/>
        </p:nvSpPr>
        <p:spPr>
          <a:xfrm>
            <a:off x="214325" y="334325"/>
            <a:ext cx="3427500" cy="9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C00000"/>
                </a:solidFill>
                <a:latin typeface="Teko"/>
                <a:ea typeface="Teko"/>
                <a:cs typeface="Teko"/>
                <a:sym typeface="Teko"/>
              </a:rPr>
              <a:t>Tools &amp; Folder Format</a:t>
            </a:r>
            <a:endParaRPr sz="4200">
              <a:solidFill>
                <a:srgbClr val="C00000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66" name="Google Shape;66;p16"/>
          <p:cNvCxnSpPr/>
          <p:nvPr/>
        </p:nvCxnSpPr>
        <p:spPr>
          <a:xfrm>
            <a:off x="-16700" y="1259250"/>
            <a:ext cx="3274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6"/>
          <p:cNvSpPr txBox="1"/>
          <p:nvPr/>
        </p:nvSpPr>
        <p:spPr>
          <a:xfrm>
            <a:off x="214325" y="1454475"/>
            <a:ext cx="3043200" cy="31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Git &amp; GitHub: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Central repository for project code. Used forks to merge work cleanly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AI Assistance: 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 of chatgpt for 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skeleton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code</a:t>
            </a:r>
            <a:b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GitHub Copilot: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Assisted with auto-completion and generating boilerplate code to speed up development.</a:t>
            </a:r>
            <a:b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descr="University of Indianapolis logo" id="68" name="Google Shape;6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525" y="4744249"/>
            <a:ext cx="2869000" cy="13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und logo" id="69" name="Google Shape;6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5681" y="4636026"/>
            <a:ext cx="886568" cy="33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0075" y="152400"/>
            <a:ext cx="253850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Slide title" id="75" name="Google Shape;75;p17"/>
          <p:cNvSpPr txBox="1"/>
          <p:nvPr/>
        </p:nvSpPr>
        <p:spPr>
          <a:xfrm>
            <a:off x="745350" y="520350"/>
            <a:ext cx="289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C00000"/>
                </a:solidFill>
                <a:latin typeface="Teko"/>
                <a:ea typeface="Teko"/>
                <a:cs typeface="Teko"/>
                <a:sym typeface="Teko"/>
              </a:rPr>
              <a:t>IDEATION</a:t>
            </a:r>
            <a:endParaRPr sz="4200">
              <a:solidFill>
                <a:srgbClr val="C00000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6" name="Google Shape;76;p17"/>
          <p:cNvCxnSpPr/>
          <p:nvPr/>
        </p:nvCxnSpPr>
        <p:spPr>
          <a:xfrm>
            <a:off x="-16700" y="1259250"/>
            <a:ext cx="3274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17"/>
          <p:cNvSpPr txBox="1"/>
          <p:nvPr/>
        </p:nvSpPr>
        <p:spPr>
          <a:xfrm>
            <a:off x="720006" y="1606675"/>
            <a:ext cx="288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rPr>
              <a:t>Game Design Document</a:t>
            </a:r>
            <a:endParaRPr sz="2200">
              <a:solidFill>
                <a:schemeClr val="dk1"/>
              </a:solidFill>
              <a:latin typeface="Chakra Petch SemiBold"/>
              <a:ea typeface="Chakra Petch SemiBold"/>
              <a:cs typeface="Chakra Petch SemiBold"/>
              <a:sym typeface="Chakra Petch SemiBold"/>
            </a:endParaRPr>
          </a:p>
        </p:txBody>
      </p:sp>
      <p:sp>
        <p:nvSpPr>
          <p:cNvPr descr="Section text with bulleted list" id="78" name="Google Shape;78;p17"/>
          <p:cNvSpPr txBox="1"/>
          <p:nvPr/>
        </p:nvSpPr>
        <p:spPr>
          <a:xfrm>
            <a:off x="720000" y="2388547"/>
            <a:ext cx="37359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First our team created a game design document. 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We decided on all of our game ideas like: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●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W</a:t>
            </a: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hat</a:t>
            </a: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genre we would do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●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Our game story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●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Our win/loss conditions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●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Enemies, player, &amp; more!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79" name="Google Shape;79;p17" title="Screenshot 2025-10-19 115435.pn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26030" t="0"/>
          <a:stretch/>
        </p:blipFill>
        <p:spPr>
          <a:xfrm>
            <a:off x="4830222" y="432950"/>
            <a:ext cx="3894900" cy="39018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University of Indianapolis logo" id="80" name="Google Shape;8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525" y="4744249"/>
            <a:ext cx="2869000" cy="13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und logo" id="81" name="Google Shape;8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5681" y="4636026"/>
            <a:ext cx="886568" cy="33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Slide title" id="86" name="Google Shape;86;p18"/>
          <p:cNvSpPr txBox="1"/>
          <p:nvPr/>
        </p:nvSpPr>
        <p:spPr>
          <a:xfrm>
            <a:off x="745350" y="520350"/>
            <a:ext cx="289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C00000"/>
                </a:solidFill>
                <a:latin typeface="Teko"/>
                <a:ea typeface="Teko"/>
                <a:cs typeface="Teko"/>
                <a:sym typeface="Teko"/>
              </a:rPr>
              <a:t>GAME STORY</a:t>
            </a:r>
            <a:endParaRPr sz="4200">
              <a:solidFill>
                <a:srgbClr val="C00000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87" name="Google Shape;87;p18"/>
          <p:cNvCxnSpPr/>
          <p:nvPr/>
        </p:nvCxnSpPr>
        <p:spPr>
          <a:xfrm>
            <a:off x="-16700" y="1259250"/>
            <a:ext cx="3274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descr="Section 1 (column 1) text" id="88" name="Google Shape;88;p18"/>
          <p:cNvSpPr txBox="1"/>
          <p:nvPr/>
        </p:nvSpPr>
        <p:spPr>
          <a:xfrm>
            <a:off x="589500" y="1625250"/>
            <a:ext cx="3631500" cy="24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The good guys are in an epic war for control of the realm and currently are losing to the bad guys. </a:t>
            </a:r>
            <a:endParaRPr sz="1200">
              <a:solidFill>
                <a:schemeClr val="dk1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In order to make a final stand, King Thorian Lighthelm set up defense at their strongest bastion</a:t>
            </a:r>
            <a:endParaRPr sz="1200">
              <a:solidFill>
                <a:schemeClr val="dk1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This final defense </a:t>
            </a:r>
            <a:r>
              <a:rPr lang="en" sz="12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against</a:t>
            </a:r>
            <a:r>
              <a:rPr lang="en" sz="12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 the </a:t>
            </a:r>
            <a:r>
              <a:rPr lang="en" sz="12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tyrannical</a:t>
            </a:r>
            <a:r>
              <a:rPr lang="en" sz="12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 </a:t>
            </a:r>
            <a:r>
              <a:rPr lang="en" sz="12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emperor</a:t>
            </a:r>
            <a:r>
              <a:rPr lang="en" sz="12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 Emperor Malrik Bloodbane will rally the troops and turn the momentum</a:t>
            </a:r>
            <a:endParaRPr sz="1200">
              <a:solidFill>
                <a:schemeClr val="dk1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</p:txBody>
      </p:sp>
      <p:pic>
        <p:nvPicPr>
          <p:cNvPr descr="University of Indianapolis logo"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522" y="4735468"/>
            <a:ext cx="3234461" cy="15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und logo"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5681" y="4644381"/>
            <a:ext cx="886568" cy="333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nty python taunting (Provided by Tenor)" id="91" name="Google Shape;9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8625" y="1338450"/>
            <a:ext cx="4618201" cy="278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Slide title" id="96" name="Google Shape;96;p19"/>
          <p:cNvSpPr txBox="1"/>
          <p:nvPr/>
        </p:nvSpPr>
        <p:spPr>
          <a:xfrm>
            <a:off x="745350" y="520350"/>
            <a:ext cx="289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C00000"/>
                </a:solidFill>
                <a:latin typeface="Teko"/>
                <a:ea typeface="Teko"/>
                <a:cs typeface="Teko"/>
                <a:sym typeface="Teko"/>
              </a:rPr>
              <a:t>DEVELOPMENT</a:t>
            </a:r>
            <a:endParaRPr sz="4200">
              <a:solidFill>
                <a:srgbClr val="C00000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97" name="Google Shape;97;p19"/>
          <p:cNvCxnSpPr/>
          <p:nvPr/>
        </p:nvCxnSpPr>
        <p:spPr>
          <a:xfrm>
            <a:off x="-16700" y="1259250"/>
            <a:ext cx="3274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9"/>
          <p:cNvSpPr txBox="1"/>
          <p:nvPr/>
        </p:nvSpPr>
        <p:spPr>
          <a:xfrm>
            <a:off x="752256" y="1665400"/>
            <a:ext cx="288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rPr>
              <a:t>Beginning</a:t>
            </a:r>
            <a:r>
              <a:rPr lang="en" sz="22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rPr>
              <a:t> </a:t>
            </a:r>
            <a:endParaRPr sz="2200">
              <a:solidFill>
                <a:schemeClr val="dk1"/>
              </a:solidFill>
              <a:latin typeface="Chakra Petch SemiBold"/>
              <a:ea typeface="Chakra Petch SemiBold"/>
              <a:cs typeface="Chakra Petch SemiBold"/>
              <a:sym typeface="Chakra Petch SemiBold"/>
            </a:endParaRPr>
          </a:p>
        </p:txBody>
      </p:sp>
      <p:sp>
        <p:nvSpPr>
          <p:cNvPr descr="Section text with bulleted list" id="99" name="Google Shape;99;p19"/>
          <p:cNvSpPr txBox="1"/>
          <p:nvPr/>
        </p:nvSpPr>
        <p:spPr>
          <a:xfrm>
            <a:off x="720000" y="2376825"/>
            <a:ext cx="3735900" cy="17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To begin we created a simple scene with a top down camera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●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Added rocks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●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Added castles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●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Added path based on tiles of grid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●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Added a player that just moves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00" name="Google Shape;100;p19" title="unnamed (1).jp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24868" l="0" r="0" t="0"/>
          <a:stretch/>
        </p:blipFill>
        <p:spPr>
          <a:xfrm>
            <a:off x="4843622" y="385975"/>
            <a:ext cx="3894900" cy="39018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University of Indianapolis logo" id="101" name="Google Shape;1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525" y="4744249"/>
            <a:ext cx="2869000" cy="13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und logo" id="102" name="Google Shape;10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5681" y="4636026"/>
            <a:ext cx="886568" cy="33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Slide title" id="107" name="Google Shape;107;p20"/>
          <p:cNvSpPr txBox="1"/>
          <p:nvPr/>
        </p:nvSpPr>
        <p:spPr>
          <a:xfrm>
            <a:off x="745350" y="520350"/>
            <a:ext cx="289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C00000"/>
                </a:solidFill>
                <a:latin typeface="Teko"/>
                <a:ea typeface="Teko"/>
                <a:cs typeface="Teko"/>
                <a:sym typeface="Teko"/>
              </a:rPr>
              <a:t>DEVELOPMENT</a:t>
            </a:r>
            <a:endParaRPr sz="4200">
              <a:solidFill>
                <a:srgbClr val="C00000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108" name="Google Shape;108;p20"/>
          <p:cNvCxnSpPr/>
          <p:nvPr/>
        </p:nvCxnSpPr>
        <p:spPr>
          <a:xfrm>
            <a:off x="-16700" y="1259250"/>
            <a:ext cx="3274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20"/>
          <p:cNvSpPr txBox="1"/>
          <p:nvPr/>
        </p:nvSpPr>
        <p:spPr>
          <a:xfrm>
            <a:off x="720006" y="1606675"/>
            <a:ext cx="288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rPr>
              <a:t>Scene Cont…</a:t>
            </a:r>
            <a:endParaRPr sz="2200">
              <a:solidFill>
                <a:schemeClr val="dk1"/>
              </a:solidFill>
              <a:latin typeface="Chakra Petch SemiBold"/>
              <a:ea typeface="Chakra Petch SemiBold"/>
              <a:cs typeface="Chakra Petch SemiBold"/>
              <a:sym typeface="Chakra Petch SemiBold"/>
            </a:endParaRPr>
          </a:p>
        </p:txBody>
      </p:sp>
      <p:sp>
        <p:nvSpPr>
          <p:cNvPr descr="Section text with bulleted list" id="110" name="Google Shape;110;p20"/>
          <p:cNvSpPr txBox="1"/>
          <p:nvPr/>
        </p:nvSpPr>
        <p:spPr>
          <a:xfrm>
            <a:off x="720000" y="2179375"/>
            <a:ext cx="3735900" cy="22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Continuing to develop the game we added first person and more geometry 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●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We added a first person mode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●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We added a mountain range geometry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●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We added a cave for the enemies to have a spawn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●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We added a castle wall at the end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All of this allowed us to enclose the player in the map and continue development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11" name="Google Shape;111;p20" title="Screenshot 2025-10-19 121132.pn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-12235" l="3840" r="3849" t="-12235"/>
          <a:stretch/>
        </p:blipFill>
        <p:spPr>
          <a:xfrm>
            <a:off x="4843622" y="385975"/>
            <a:ext cx="3894900" cy="39018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University of Indianapolis logo" id="112" name="Google Shape;11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525" y="4744249"/>
            <a:ext cx="2869000" cy="13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und logo" id="113" name="Google Shape;11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5681" y="4636026"/>
            <a:ext cx="886568" cy="33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Slide title" id="118" name="Google Shape;118;p21"/>
          <p:cNvSpPr txBox="1"/>
          <p:nvPr/>
        </p:nvSpPr>
        <p:spPr>
          <a:xfrm>
            <a:off x="745350" y="520350"/>
            <a:ext cx="289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C00000"/>
                </a:solidFill>
                <a:latin typeface="Teko"/>
                <a:ea typeface="Teko"/>
                <a:cs typeface="Teko"/>
                <a:sym typeface="Teko"/>
              </a:rPr>
              <a:t>DEVELOPMENT</a:t>
            </a:r>
            <a:endParaRPr sz="4200">
              <a:solidFill>
                <a:srgbClr val="C00000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119" name="Google Shape;119;p21"/>
          <p:cNvCxnSpPr/>
          <p:nvPr/>
        </p:nvCxnSpPr>
        <p:spPr>
          <a:xfrm>
            <a:off x="-16700" y="1259250"/>
            <a:ext cx="3274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21"/>
          <p:cNvSpPr txBox="1"/>
          <p:nvPr/>
        </p:nvSpPr>
        <p:spPr>
          <a:xfrm>
            <a:off x="720006" y="1606675"/>
            <a:ext cx="288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rPr>
              <a:t>Finishing Scene</a:t>
            </a:r>
            <a:endParaRPr sz="2200">
              <a:solidFill>
                <a:schemeClr val="dk1"/>
              </a:solidFill>
              <a:latin typeface="Chakra Petch SemiBold"/>
              <a:ea typeface="Chakra Petch SemiBold"/>
              <a:cs typeface="Chakra Petch SemiBold"/>
              <a:sym typeface="Chakra Petch SemiBold"/>
            </a:endParaRPr>
          </a:p>
        </p:txBody>
      </p:sp>
      <p:sp>
        <p:nvSpPr>
          <p:cNvPr descr="Section text with bulleted list" id="121" name="Google Shape;121;p21"/>
          <p:cNvSpPr txBox="1"/>
          <p:nvPr/>
        </p:nvSpPr>
        <p:spPr>
          <a:xfrm>
            <a:off x="720000" y="2179375"/>
            <a:ext cx="3735900" cy="22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We finished the scene by building the sky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●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We created a 3d sun in the sky with light effects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●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Changed the sky color to blue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Proxima Nova Semibold"/>
              <a:buChar char="●"/>
            </a:pPr>
            <a:r>
              <a:rPr lang="en" sz="1300">
                <a:solidFill>
                  <a:srgbClr val="19191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Created clouds that spawn randomly and move in the sky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22" name="Google Shape;122;p21" title="Screenshot 2025-10-19 at 4.05.34 PM.pn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17561" r="17561" t="0"/>
          <a:stretch/>
        </p:blipFill>
        <p:spPr>
          <a:xfrm>
            <a:off x="4843622" y="385975"/>
            <a:ext cx="3894900" cy="39018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University of Indianapolis logo" id="123" name="Google Shape;1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525" y="4744249"/>
            <a:ext cx="2869000" cy="13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und logo" id="124" name="Google Shape;12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5681" y="4636026"/>
            <a:ext cx="886568" cy="33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Slide title" id="129" name="Google Shape;129;p22"/>
          <p:cNvSpPr txBox="1"/>
          <p:nvPr/>
        </p:nvSpPr>
        <p:spPr>
          <a:xfrm>
            <a:off x="745350" y="520350"/>
            <a:ext cx="289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C00000"/>
                </a:solidFill>
                <a:latin typeface="Teko"/>
                <a:ea typeface="Teko"/>
                <a:cs typeface="Teko"/>
                <a:sym typeface="Teko"/>
              </a:rPr>
              <a:t>DEVELOPMENT</a:t>
            </a:r>
            <a:endParaRPr sz="4200">
              <a:solidFill>
                <a:srgbClr val="C00000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130" name="Google Shape;130;p22"/>
          <p:cNvCxnSpPr/>
          <p:nvPr/>
        </p:nvCxnSpPr>
        <p:spPr>
          <a:xfrm>
            <a:off x="-16700" y="1259250"/>
            <a:ext cx="3274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22"/>
          <p:cNvSpPr txBox="1"/>
          <p:nvPr/>
        </p:nvSpPr>
        <p:spPr>
          <a:xfrm>
            <a:off x="720006" y="1606675"/>
            <a:ext cx="288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rPr>
              <a:t>Player</a:t>
            </a:r>
            <a:r>
              <a:rPr lang="en" sz="22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rPr>
              <a:t> &amp; Sword</a:t>
            </a:r>
            <a:endParaRPr sz="2200">
              <a:solidFill>
                <a:schemeClr val="dk1"/>
              </a:solidFill>
              <a:latin typeface="Chakra Petch SemiBold"/>
              <a:ea typeface="Chakra Petch SemiBold"/>
              <a:cs typeface="Chakra Petch SemiBold"/>
              <a:sym typeface="Chakra Petch SemiBold"/>
            </a:endParaRPr>
          </a:p>
        </p:txBody>
      </p:sp>
      <p:sp>
        <p:nvSpPr>
          <p:cNvPr descr="Section text with bulleted list" id="132" name="Google Shape;132;p22"/>
          <p:cNvSpPr txBox="1"/>
          <p:nvPr/>
        </p:nvSpPr>
        <p:spPr>
          <a:xfrm>
            <a:off x="720000" y="2179375"/>
            <a:ext cx="3735900" cy="22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Added features to our player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Sword attacks enemies on contact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Implemented health, damage, and cooldown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Visualized using Three.js 3D model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33" name="Google Shape;133;p22" title="Screenshot 2025-10-19 at 4.37.59 PM.pn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880" l="11010" r="30172" t="-880"/>
          <a:stretch/>
        </p:blipFill>
        <p:spPr>
          <a:xfrm>
            <a:off x="4843622" y="385975"/>
            <a:ext cx="3894900" cy="39018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University of Indianapolis logo" id="134" name="Google Shape;13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525" y="4744249"/>
            <a:ext cx="2869000" cy="13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und logo" id="135" name="Google Shape;13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5681" y="4636026"/>
            <a:ext cx="886568" cy="33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Slide title" id="140" name="Google Shape;140;p23"/>
          <p:cNvSpPr txBox="1"/>
          <p:nvPr/>
        </p:nvSpPr>
        <p:spPr>
          <a:xfrm>
            <a:off x="745350" y="520350"/>
            <a:ext cx="289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C00000"/>
                </a:solidFill>
                <a:latin typeface="Teko"/>
                <a:ea typeface="Teko"/>
                <a:cs typeface="Teko"/>
                <a:sym typeface="Teko"/>
              </a:rPr>
              <a:t>DEVELOPMENT</a:t>
            </a:r>
            <a:endParaRPr sz="4200">
              <a:solidFill>
                <a:srgbClr val="C00000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141" name="Google Shape;141;p23"/>
          <p:cNvCxnSpPr/>
          <p:nvPr/>
        </p:nvCxnSpPr>
        <p:spPr>
          <a:xfrm>
            <a:off x="-16700" y="1259250"/>
            <a:ext cx="3274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3"/>
          <p:cNvSpPr txBox="1"/>
          <p:nvPr/>
        </p:nvSpPr>
        <p:spPr>
          <a:xfrm>
            <a:off x="720006" y="1606675"/>
            <a:ext cx="288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rPr>
              <a:t>Enemies</a:t>
            </a:r>
            <a:endParaRPr sz="2200">
              <a:solidFill>
                <a:schemeClr val="dk1"/>
              </a:solidFill>
              <a:latin typeface="Chakra Petch SemiBold"/>
              <a:ea typeface="Chakra Petch SemiBold"/>
              <a:cs typeface="Chakra Petch SemiBold"/>
              <a:sym typeface="Chakra Petch SemiBold"/>
            </a:endParaRPr>
          </a:p>
        </p:txBody>
      </p:sp>
      <p:sp>
        <p:nvSpPr>
          <p:cNvPr descr="Section text with bulleted list" id="143" name="Google Shape;143;p23"/>
          <p:cNvSpPr txBox="1"/>
          <p:nvPr/>
        </p:nvSpPr>
        <p:spPr>
          <a:xfrm>
            <a:off x="720000" y="2110800"/>
            <a:ext cx="3735900" cy="22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Enemies for the player to fight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Designed multiple enemy types with unique behaviors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Used Three.js for 3D models and movement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Implemented health, damage, and AI targeting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Spawned along paths to challenge the player</a:t>
            </a:r>
            <a:endParaRPr sz="1300">
              <a:solidFill>
                <a:srgbClr val="191919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University of Indianapolis logo"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525" y="4744249"/>
            <a:ext cx="2869000" cy="13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und logo" id="145" name="Google Shape;14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5681" y="4636026"/>
            <a:ext cx="886568" cy="33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 title="Screenshot 2025-10-19 at 4.33.41 PM.png"/>
          <p:cNvPicPr preferRelativeResize="0"/>
          <p:nvPr>
            <p:ph idx="2" type="pic"/>
          </p:nvPr>
        </p:nvPicPr>
        <p:blipFill rotWithShape="1">
          <a:blip r:embed="rId6">
            <a:alphaModFix/>
          </a:blip>
          <a:srcRect b="1979" l="48518" r="16421" t="-1980"/>
          <a:stretch/>
        </p:blipFill>
        <p:spPr>
          <a:xfrm>
            <a:off x="4843622" y="385975"/>
            <a:ext cx="3894900" cy="3901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